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4" r:id="rId3"/>
    <p:sldId id="257" r:id="rId4"/>
    <p:sldId id="293" r:id="rId5"/>
    <p:sldId id="260" r:id="rId6"/>
    <p:sldId id="276" r:id="rId7"/>
    <p:sldId id="277" r:id="rId8"/>
    <p:sldId id="278" r:id="rId9"/>
    <p:sldId id="279" r:id="rId10"/>
    <p:sldId id="280" r:id="rId11"/>
    <p:sldId id="282" r:id="rId12"/>
    <p:sldId id="283" r:id="rId13"/>
    <p:sldId id="273" r:id="rId14"/>
    <p:sldId id="27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740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644" y="-2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752600"/>
            <a:ext cx="7772400" cy="993775"/>
          </a:xfrm>
        </p:spPr>
        <p:txBody>
          <a:bodyPr>
            <a:noAutofit/>
          </a:bodyPr>
          <a:lstStyle/>
          <a:p>
            <a:pPr lvl="0" algn="l"/>
            <a:r>
              <a:rPr lang="en-IN" sz="3600" b="1" dirty="0" err="1" smtClean="0">
                <a:solidFill>
                  <a:schemeClr val="accent6">
                    <a:lumMod val="75000"/>
                  </a:schemeClr>
                </a:solidFill>
                <a:latin typeface="Georgia" pitchFamily="18" charset="0"/>
              </a:rPr>
              <a:t>Spamhaus</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276600"/>
            <a:ext cx="7772400" cy="1981200"/>
          </a:xfrm>
        </p:spPr>
        <p:txBody>
          <a:bodyPr>
            <a:noAutofit/>
          </a:bodyPr>
          <a:lstStyle/>
          <a:p>
            <a:pPr algn="l"/>
            <a:r>
              <a:rPr lang="en-IN" sz="2800" b="1" dirty="0" smtClean="0">
                <a:solidFill>
                  <a:schemeClr val="accent5">
                    <a:lumMod val="50000"/>
                  </a:schemeClr>
                </a:solidFill>
              </a:rPr>
              <a:t>It </a:t>
            </a:r>
            <a:r>
              <a:rPr lang="en-IN" sz="2800" b="1" dirty="0" smtClean="0">
                <a:solidFill>
                  <a:schemeClr val="accent5">
                    <a:lumMod val="50000"/>
                  </a:schemeClr>
                </a:solidFill>
              </a:rPr>
              <a:t>tracks spam </a:t>
            </a:r>
            <a:r>
              <a:rPr lang="en-IN" sz="2800" b="1" dirty="0" smtClean="0">
                <a:solidFill>
                  <a:schemeClr val="accent5">
                    <a:lumMod val="50000"/>
                  </a:schemeClr>
                </a:solidFill>
              </a:rPr>
              <a:t>sources and helps </a:t>
            </a:r>
            <a:r>
              <a:rPr lang="en-IN" sz="2800" b="1" dirty="0" smtClean="0">
                <a:solidFill>
                  <a:schemeClr val="accent5">
                    <a:lumMod val="50000"/>
                  </a:schemeClr>
                </a:solidFill>
              </a:rPr>
              <a:t>law enforcement agencies identify and pursue spam crews worldwide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Autofit/>
          </a:bodyPr>
          <a:lstStyle/>
          <a:p>
            <a:pPr lvl="0" algn="l"/>
            <a:r>
              <a:rPr lang="en-IN" sz="3600" b="1" dirty="0" smtClean="0">
                <a:solidFill>
                  <a:schemeClr val="accent6">
                    <a:lumMod val="75000"/>
                  </a:schemeClr>
                </a:solidFill>
                <a:latin typeface="Georgia" pitchFamily="18" charset="0"/>
              </a:rPr>
              <a:t>Spam Assassin</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762000" y="3505200"/>
            <a:ext cx="8001000" cy="1371600"/>
          </a:xfrm>
        </p:spPr>
        <p:txBody>
          <a:bodyPr>
            <a:normAutofit/>
          </a:bodyPr>
          <a:lstStyle/>
          <a:p>
            <a:pPr algn="l"/>
            <a:r>
              <a:rPr lang="en-IN" sz="2800" b="1" dirty="0" smtClean="0">
                <a:solidFill>
                  <a:schemeClr val="accent5">
                    <a:lumMod val="50000"/>
                  </a:schemeClr>
                </a:solidFill>
              </a:rPr>
              <a:t>It </a:t>
            </a:r>
            <a:r>
              <a:rPr lang="en-IN" sz="2800" b="1" dirty="0" smtClean="0">
                <a:solidFill>
                  <a:schemeClr val="accent5">
                    <a:lumMod val="50000"/>
                  </a:schemeClr>
                </a:solidFill>
              </a:rPr>
              <a:t>is the world’s largest open source spam analyzer </a:t>
            </a:r>
            <a:r>
              <a:rPr lang="en-IN" sz="2800" b="1" dirty="0" smtClean="0">
                <a:solidFill>
                  <a:schemeClr val="accent5">
                    <a:lumMod val="50000"/>
                  </a:schemeClr>
                </a:solidFill>
              </a:rPr>
              <a:t>available  and is </a:t>
            </a:r>
            <a:r>
              <a:rPr lang="en-IN" sz="2800" b="1" dirty="0" smtClean="0">
                <a:solidFill>
                  <a:schemeClr val="accent5">
                    <a:lumMod val="50000"/>
                  </a:schemeClr>
                </a:solidFill>
              </a:rPr>
              <a:t>a very versatile tool that allows users to customize the checker to their liking.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905000"/>
            <a:ext cx="7772400" cy="993775"/>
          </a:xfrm>
        </p:spPr>
        <p:txBody>
          <a:bodyPr>
            <a:noAutofit/>
          </a:bodyPr>
          <a:lstStyle/>
          <a:p>
            <a:pPr lvl="0" algn="l"/>
            <a:r>
              <a:rPr lang="en-IN" sz="3600" b="1" dirty="0" smtClean="0">
                <a:solidFill>
                  <a:schemeClr val="accent6">
                    <a:lumMod val="75000"/>
                  </a:schemeClr>
                </a:solidFill>
                <a:latin typeface="Georgia" pitchFamily="18" charset="0"/>
              </a:rPr>
              <a:t>Litmus</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200400"/>
            <a:ext cx="7696200" cy="1143000"/>
          </a:xfrm>
        </p:spPr>
        <p:txBody>
          <a:bodyPr>
            <a:noAutofit/>
          </a:bodyPr>
          <a:lstStyle/>
          <a:p>
            <a:pPr algn="l"/>
            <a:r>
              <a:rPr lang="en-IN" sz="2800" b="1" dirty="0" smtClean="0">
                <a:solidFill>
                  <a:schemeClr val="accent5">
                    <a:lumMod val="50000"/>
                  </a:schemeClr>
                </a:solidFill>
              </a:rPr>
              <a:t>Its powerful </a:t>
            </a:r>
            <a:r>
              <a:rPr lang="en-IN" sz="2800" b="1" dirty="0" smtClean="0">
                <a:solidFill>
                  <a:schemeClr val="accent5">
                    <a:lumMod val="50000"/>
                  </a:schemeClr>
                </a:solidFill>
              </a:rPr>
              <a:t>suite allows you to check numerous spam filters such as </a:t>
            </a:r>
            <a:r>
              <a:rPr lang="en-IN" sz="2800" b="1" dirty="0" err="1" smtClean="0">
                <a:solidFill>
                  <a:schemeClr val="accent5">
                    <a:lumMod val="50000"/>
                  </a:schemeClr>
                </a:solidFill>
              </a:rPr>
              <a:t>Positini</a:t>
            </a:r>
            <a:r>
              <a:rPr lang="en-IN" sz="2800" b="1" dirty="0" smtClean="0">
                <a:solidFill>
                  <a:schemeClr val="accent5">
                    <a:lumMod val="50000"/>
                  </a:schemeClr>
                </a:solidFill>
              </a:rPr>
              <a:t>, Outlook, and Barracuda, among many others</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4" name="Subtitle 3"/>
          <p:cNvSpPr>
            <a:spLocks noGrp="1"/>
          </p:cNvSpPr>
          <p:nvPr>
            <p:ph type="subTitle" idx="1"/>
          </p:nvPr>
        </p:nvSpPr>
        <p:spPr>
          <a:xfrm>
            <a:off x="609600" y="1905000"/>
            <a:ext cx="7620000" cy="3810000"/>
          </a:xfrm>
        </p:spPr>
        <p:txBody>
          <a:bodyPr>
            <a:noAutofit/>
          </a:bodyPr>
          <a:lstStyle/>
          <a:p>
            <a:pPr algn="l">
              <a:lnSpc>
                <a:spcPct val="170000"/>
              </a:lnSpc>
            </a:pPr>
            <a:r>
              <a:rPr lang="en-IN" sz="3600" b="1" dirty="0" smtClean="0">
                <a:solidFill>
                  <a:schemeClr val="accent6">
                    <a:lumMod val="75000"/>
                  </a:schemeClr>
                </a:solidFill>
                <a:latin typeface="Georgia" pitchFamily="18" charset="0"/>
              </a:rPr>
              <a:t>Conclusion</a:t>
            </a:r>
          </a:p>
          <a:p>
            <a:pPr algn="l"/>
            <a:endParaRPr lang="en-IN" sz="2800" b="1" dirty="0" smtClean="0">
              <a:solidFill>
                <a:schemeClr val="accent5">
                  <a:lumMod val="50000"/>
                </a:schemeClr>
              </a:solidFill>
              <a:latin typeface="+mj-lt"/>
            </a:endParaRPr>
          </a:p>
          <a:p>
            <a:pPr algn="l"/>
            <a:r>
              <a:rPr lang="en-IN" sz="2800" b="1" dirty="0" smtClean="0">
                <a:solidFill>
                  <a:schemeClr val="accent5">
                    <a:lumMod val="50000"/>
                  </a:schemeClr>
                </a:solidFill>
              </a:rPr>
              <a:t>Take advantage of the insights you can gather for free from these indispensable email sender resources, and soon you’ll know right where you stand so you can take control of your sender reputation</a:t>
            </a:r>
            <a:endParaRPr lang="en-IN"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667000"/>
            <a:ext cx="7772400" cy="1470025"/>
          </a:xfrm>
        </p:spPr>
        <p:txBody>
          <a:bodyPr>
            <a:normAutofit/>
          </a:bodyPr>
          <a:lstStyle/>
          <a:p>
            <a:r>
              <a:rPr lang="en-US" sz="6000" b="1" dirty="0" smtClean="0">
                <a:solidFill>
                  <a:schemeClr val="accent6">
                    <a:lumMod val="75000"/>
                  </a:schemeClr>
                </a:solidFill>
                <a:latin typeface="Georgia" pitchFamily="18" charset="0"/>
              </a:rPr>
              <a:t>Thank You</a:t>
            </a:r>
            <a:endParaRPr lang="en-US" sz="6000" b="1" dirty="0">
              <a:solidFill>
                <a:schemeClr val="accent6">
                  <a:lumMod val="75000"/>
                </a:schemeClr>
              </a:solidFill>
              <a:latin typeface="Georgia"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1752600"/>
            <a:ext cx="7772400" cy="1470025"/>
          </a:xfrm>
        </p:spPr>
        <p:txBody>
          <a:bodyPr/>
          <a:lstStyle/>
          <a:p>
            <a:r>
              <a:rPr lang="en-IN" b="1" dirty="0" smtClean="0">
                <a:solidFill>
                  <a:schemeClr val="accent5">
                    <a:lumMod val="50000"/>
                  </a:schemeClr>
                </a:solidFill>
                <a:latin typeface="Georgia" pitchFamily="18" charset="0"/>
                <a:ea typeface="Verdana" pitchFamily="34" charset="0"/>
                <a:cs typeface="Verdana" pitchFamily="34" charset="0"/>
              </a:rPr>
              <a:t>Video 7</a:t>
            </a:r>
            <a:endParaRPr lang="en-IN" b="1" dirty="0">
              <a:solidFill>
                <a:schemeClr val="accent5">
                  <a:lumMod val="50000"/>
                </a:schemeClr>
              </a:solidFill>
              <a:latin typeface="Georgia" pitchFamily="18" charset="0"/>
              <a:ea typeface="Verdana" pitchFamily="34" charset="0"/>
              <a:cs typeface="Verdana" pitchFamily="34" charset="0"/>
            </a:endParaRPr>
          </a:p>
        </p:txBody>
      </p:sp>
      <p:sp>
        <p:nvSpPr>
          <p:cNvPr id="4" name="Subtitle 3"/>
          <p:cNvSpPr>
            <a:spLocks noGrp="1"/>
          </p:cNvSpPr>
          <p:nvPr>
            <p:ph type="subTitle" idx="1"/>
          </p:nvPr>
        </p:nvSpPr>
        <p:spPr>
          <a:xfrm>
            <a:off x="1295400" y="3581400"/>
            <a:ext cx="6400800" cy="1752600"/>
          </a:xfrm>
        </p:spPr>
        <p:txBody>
          <a:bodyPr>
            <a:noAutofit/>
          </a:bodyPr>
          <a:lstStyle/>
          <a:p>
            <a:pPr lvl="0"/>
            <a:r>
              <a:rPr lang="en-IN" sz="3600" b="1" dirty="0" smtClean="0">
                <a:solidFill>
                  <a:schemeClr val="accent6">
                    <a:lumMod val="75000"/>
                  </a:schemeClr>
                </a:solidFill>
                <a:ea typeface="Verdana" pitchFamily="34" charset="0"/>
                <a:cs typeface="Verdana" pitchFamily="34" charset="0"/>
              </a:rPr>
              <a:t>Email Deliverability Strategies</a:t>
            </a:r>
          </a:p>
          <a:p>
            <a:pPr marL="0" lvl="1"/>
            <a:r>
              <a:rPr lang="en-IN" sz="3600" b="1" dirty="0" smtClean="0">
                <a:solidFill>
                  <a:schemeClr val="accent6">
                    <a:lumMod val="75000"/>
                  </a:schemeClr>
                </a:solidFill>
                <a:ea typeface="Verdana" pitchFamily="34" charset="0"/>
                <a:cs typeface="Verdana" pitchFamily="34" charset="0"/>
              </a:rPr>
              <a:t>B. Top delivery Tools for Internet Marketers</a:t>
            </a:r>
            <a:endParaRPr lang="en-IN" sz="3600" b="1" dirty="0">
              <a:solidFill>
                <a:schemeClr val="accent6">
                  <a:lumMod val="75000"/>
                </a:schemeClr>
              </a:solidFill>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Content Placeholder 4"/>
          <p:cNvSpPr>
            <a:spLocks noGrp="1"/>
          </p:cNvSpPr>
          <p:nvPr>
            <p:ph idx="1"/>
          </p:nvPr>
        </p:nvSpPr>
        <p:spPr>
          <a:xfrm>
            <a:off x="838200" y="1981200"/>
            <a:ext cx="7162800" cy="3886200"/>
          </a:xfrm>
        </p:spPr>
        <p:txBody>
          <a:bodyPr>
            <a:normAutofit/>
          </a:bodyPr>
          <a:lstStyle/>
          <a:p>
            <a:pPr>
              <a:lnSpc>
                <a:spcPct val="150000"/>
              </a:lnSpc>
              <a:buNone/>
            </a:pPr>
            <a:r>
              <a:rPr lang="en-IN" sz="3600" b="1" dirty="0" smtClean="0">
                <a:solidFill>
                  <a:schemeClr val="accent6">
                    <a:lumMod val="75000"/>
                  </a:schemeClr>
                </a:solidFill>
                <a:latin typeface="Baskerville Old Face" pitchFamily="18" charset="0"/>
              </a:rPr>
              <a:t>	</a:t>
            </a:r>
            <a:r>
              <a:rPr lang="en-IN" sz="3600" b="1" dirty="0" smtClean="0">
                <a:solidFill>
                  <a:schemeClr val="accent6">
                    <a:lumMod val="75000"/>
                  </a:schemeClr>
                </a:solidFill>
                <a:latin typeface="Georgia" pitchFamily="18" charset="0"/>
              </a:rPr>
              <a:t>Use these </a:t>
            </a:r>
            <a:endParaRPr lang="en-IN" sz="3600" b="1" dirty="0" smtClean="0">
              <a:solidFill>
                <a:schemeClr val="accent6">
                  <a:lumMod val="75000"/>
                </a:schemeClr>
              </a:solidFill>
              <a:latin typeface="Georgia" pitchFamily="18" charset="0"/>
            </a:endParaRPr>
          </a:p>
          <a:p>
            <a:pPr>
              <a:buNone/>
            </a:pPr>
            <a:r>
              <a:rPr lang="en-IN" sz="2800" b="1" dirty="0" smtClean="0">
                <a:solidFill>
                  <a:schemeClr val="accent6">
                    <a:lumMod val="75000"/>
                  </a:schemeClr>
                </a:solidFill>
                <a:latin typeface="+mj-lt"/>
              </a:rPr>
              <a:t>	</a:t>
            </a:r>
            <a:r>
              <a:rPr lang="en-IN" sz="2800" b="1" dirty="0" smtClean="0">
                <a:solidFill>
                  <a:schemeClr val="accent5">
                    <a:lumMod val="50000"/>
                  </a:schemeClr>
                </a:solidFill>
              </a:rPr>
              <a:t>free </a:t>
            </a:r>
            <a:r>
              <a:rPr lang="en-IN" sz="2800" b="1" dirty="0" smtClean="0">
                <a:solidFill>
                  <a:schemeClr val="accent5">
                    <a:lumMod val="50000"/>
                  </a:schemeClr>
                </a:solidFill>
              </a:rPr>
              <a:t>or affordable tools to take control of your sender reputation, and you’ll guarantee long-term, sustainable inbox placement rates</a:t>
            </a:r>
            <a:endParaRPr lang="en-IN" sz="2800" b="1" dirty="0" smtClean="0">
              <a:solidFill>
                <a:schemeClr val="accent5">
                  <a:lumMod val="50000"/>
                </a:schemeClr>
              </a:solidFill>
            </a:endParaRPr>
          </a:p>
          <a:p>
            <a:pPr>
              <a:buNone/>
            </a:pPr>
            <a:endParaRPr lang="en-IN" sz="2800" b="1" dirty="0">
              <a:solidFill>
                <a:schemeClr val="accent5">
                  <a:lumMod val="50000"/>
                </a:schemeClr>
              </a:solidFill>
              <a:latin typeface="+mj-lt"/>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Senderscore.org: Where Do Your IPs Stand?</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762000" y="3657600"/>
            <a:ext cx="7620000" cy="1524000"/>
          </a:xfrm>
        </p:spPr>
        <p:txBody>
          <a:bodyPr>
            <a:normAutofit/>
          </a:bodyPr>
          <a:lstStyle/>
          <a:p>
            <a:pPr algn="l" fontAlgn="base"/>
            <a:r>
              <a:rPr lang="en-IN" sz="2800" b="1" dirty="0" smtClean="0">
                <a:solidFill>
                  <a:schemeClr val="accent5">
                    <a:lumMod val="50000"/>
                  </a:schemeClr>
                </a:solidFill>
              </a:rPr>
              <a:t>Check </a:t>
            </a:r>
            <a:r>
              <a:rPr lang="en-IN" sz="2800" b="1" dirty="0" smtClean="0">
                <a:solidFill>
                  <a:schemeClr val="accent5">
                    <a:lumMod val="50000"/>
                  </a:schemeClr>
                </a:solidFill>
              </a:rPr>
              <a:t>an IPs </a:t>
            </a:r>
            <a:r>
              <a:rPr lang="en-IN" sz="2800" b="1" dirty="0" err="1" smtClean="0">
                <a:solidFill>
                  <a:schemeClr val="accent5">
                    <a:lumMod val="50000"/>
                  </a:schemeClr>
                </a:solidFill>
              </a:rPr>
              <a:t>senderscore</a:t>
            </a:r>
            <a:r>
              <a:rPr lang="en-IN" sz="2800" b="1" dirty="0" smtClean="0">
                <a:solidFill>
                  <a:schemeClr val="accent5">
                    <a:lumMod val="50000"/>
                  </a:schemeClr>
                </a:solidFill>
              </a:rPr>
              <a:t> by visiting their site . </a:t>
            </a:r>
            <a:r>
              <a:rPr lang="en-IN" sz="2800" b="1" dirty="0" smtClean="0">
                <a:solidFill>
                  <a:schemeClr val="accent5">
                    <a:lumMod val="50000"/>
                  </a:schemeClr>
                </a:solidFill>
              </a:rPr>
              <a:t>You should never be mailing on an IP that </a:t>
            </a:r>
            <a:r>
              <a:rPr lang="en-IN" sz="2800" b="1" dirty="0" smtClean="0">
                <a:solidFill>
                  <a:schemeClr val="accent5">
                    <a:lumMod val="50000"/>
                  </a:schemeClr>
                </a:solidFill>
              </a:rPr>
              <a:t>has a score of </a:t>
            </a:r>
            <a:r>
              <a:rPr lang="en-IN" sz="2800" b="1" dirty="0" smtClean="0">
                <a:solidFill>
                  <a:schemeClr val="accent5">
                    <a:lumMod val="50000"/>
                  </a:schemeClr>
                </a:solidFill>
              </a:rPr>
              <a:t>85 or </a:t>
            </a:r>
            <a:r>
              <a:rPr lang="en-IN" sz="2800" b="1" dirty="0" smtClean="0">
                <a:solidFill>
                  <a:schemeClr val="accent5">
                    <a:lumMod val="50000"/>
                  </a:schemeClr>
                </a:solidFill>
              </a:rPr>
              <a:t>lower.</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5" name="Title 4"/>
          <p:cNvSpPr>
            <a:spLocks noGrp="1"/>
          </p:cNvSpPr>
          <p:nvPr>
            <p:ph type="ctrTitle"/>
          </p:nvPr>
        </p:nvSpPr>
        <p:spPr>
          <a:xfrm>
            <a:off x="685800" y="2130425"/>
            <a:ext cx="7772400" cy="993775"/>
          </a:xfrm>
        </p:spPr>
        <p:txBody>
          <a:bodyPr>
            <a:noAutofit/>
          </a:bodyPr>
          <a:lstStyle/>
          <a:p>
            <a:pPr algn="l"/>
            <a:r>
              <a:rPr lang="en-IN" sz="3600" b="1" dirty="0" smtClean="0">
                <a:solidFill>
                  <a:schemeClr val="accent6">
                    <a:lumMod val="75000"/>
                  </a:schemeClr>
                </a:solidFill>
                <a:latin typeface="Georgia" pitchFamily="18" charset="0"/>
              </a:rPr>
              <a:t>Senderbase.org: Check Out Your Mailing </a:t>
            </a:r>
            <a:r>
              <a:rPr lang="en-IN" sz="3600" b="1" dirty="0" err="1" smtClean="0">
                <a:solidFill>
                  <a:schemeClr val="accent6">
                    <a:lumMod val="75000"/>
                  </a:schemeClr>
                </a:solidFill>
                <a:latin typeface="Georgia" pitchFamily="18" charset="0"/>
              </a:rPr>
              <a:t>Neighbors</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762000" y="3505200"/>
            <a:ext cx="7620000" cy="1981200"/>
          </a:xfrm>
        </p:spPr>
        <p:txBody>
          <a:bodyPr>
            <a:normAutofit/>
          </a:bodyPr>
          <a:lstStyle/>
          <a:p>
            <a:pPr algn="l" fontAlgn="base"/>
            <a:r>
              <a:rPr lang="en-IN" sz="2800" b="1" dirty="0" err="1" smtClean="0">
                <a:solidFill>
                  <a:schemeClr val="accent5">
                    <a:lumMod val="50000"/>
                  </a:schemeClr>
                </a:solidFill>
              </a:rPr>
              <a:t>Senderbase</a:t>
            </a:r>
            <a:r>
              <a:rPr lang="en-IN" sz="2800" b="1" dirty="0" smtClean="0">
                <a:solidFill>
                  <a:schemeClr val="accent5">
                    <a:lumMod val="50000"/>
                  </a:schemeClr>
                </a:solidFill>
              </a:rPr>
              <a:t> </a:t>
            </a:r>
            <a:r>
              <a:rPr lang="en-IN" sz="2800" b="1" dirty="0" smtClean="0">
                <a:solidFill>
                  <a:schemeClr val="accent5">
                    <a:lumMod val="50000"/>
                  </a:schemeClr>
                </a:solidFill>
              </a:rPr>
              <a:t>ranking system </a:t>
            </a:r>
            <a:r>
              <a:rPr lang="en-IN" sz="2800" b="1" dirty="0" smtClean="0">
                <a:solidFill>
                  <a:schemeClr val="accent5">
                    <a:lumMod val="50000"/>
                  </a:schemeClr>
                </a:solidFill>
              </a:rPr>
              <a:t> tells </a:t>
            </a:r>
            <a:r>
              <a:rPr lang="en-IN" sz="2800" b="1" dirty="0" smtClean="0">
                <a:solidFill>
                  <a:schemeClr val="accent5">
                    <a:lumMod val="50000"/>
                  </a:schemeClr>
                </a:solidFill>
              </a:rPr>
              <a:t>you the reputations of IPs </a:t>
            </a:r>
            <a:r>
              <a:rPr lang="en-IN" sz="2800" b="1" dirty="0" smtClean="0">
                <a:solidFill>
                  <a:schemeClr val="accent5">
                    <a:lumMod val="50000"/>
                  </a:schemeClr>
                </a:solidFill>
              </a:rPr>
              <a:t>nearby as “Good”, “neutral” and “bad”. Stay away from “Bad” servers.</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762000" y="2133601"/>
            <a:ext cx="8001000" cy="990600"/>
          </a:xfrm>
        </p:spPr>
        <p:txBody>
          <a:bodyPr>
            <a:normAutofit/>
          </a:bodyPr>
          <a:lstStyle/>
          <a:p>
            <a:pPr algn="l" fontAlgn="base"/>
            <a:r>
              <a:rPr lang="en-IN" sz="3600" b="1" dirty="0" err="1" smtClean="0">
                <a:solidFill>
                  <a:schemeClr val="accent6">
                    <a:lumMod val="75000"/>
                  </a:schemeClr>
                </a:solidFill>
                <a:latin typeface="Georgia" pitchFamily="18" charset="0"/>
              </a:rPr>
              <a:t>MXToolbox</a:t>
            </a:r>
            <a:endParaRPr lang="en-IN" sz="3600" b="1"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352800"/>
            <a:ext cx="7772400" cy="1600200"/>
          </a:xfrm>
        </p:spPr>
        <p:txBody>
          <a:bodyPr>
            <a:noAutofit/>
          </a:bodyPr>
          <a:lstStyle/>
          <a:p>
            <a:pPr algn="l"/>
            <a:r>
              <a:rPr lang="en-IN" sz="2800" b="1" dirty="0" smtClean="0">
                <a:solidFill>
                  <a:schemeClr val="accent5">
                    <a:lumMod val="50000"/>
                  </a:schemeClr>
                </a:solidFill>
              </a:rPr>
              <a:t>Allows you </a:t>
            </a:r>
            <a:r>
              <a:rPr lang="en-IN" sz="2800" b="1" dirty="0" smtClean="0">
                <a:solidFill>
                  <a:schemeClr val="accent5">
                    <a:lumMod val="50000"/>
                  </a:schemeClr>
                </a:solidFill>
              </a:rPr>
              <a:t>to run a multitude of tests and pull information including</a:t>
            </a:r>
            <a:r>
              <a:rPr lang="en-IN" sz="2800" b="1" dirty="0" smtClean="0">
                <a:solidFill>
                  <a:schemeClr val="accent5">
                    <a:lumMod val="50000"/>
                  </a:schemeClr>
                </a:solidFill>
              </a:rPr>
              <a:t>: </a:t>
            </a:r>
            <a:r>
              <a:rPr lang="en-IN" sz="2800" b="1" dirty="0" smtClean="0">
                <a:solidFill>
                  <a:schemeClr val="accent5">
                    <a:lumMod val="50000"/>
                  </a:schemeClr>
                </a:solidFill>
              </a:rPr>
              <a:t>Blacklist </a:t>
            </a:r>
            <a:r>
              <a:rPr lang="en-IN" sz="2800" b="1" dirty="0" smtClean="0">
                <a:solidFill>
                  <a:schemeClr val="accent5">
                    <a:lumMod val="50000"/>
                  </a:schemeClr>
                </a:solidFill>
              </a:rPr>
              <a:t>check, SMTP Tests, MX Record, A Records, SPF, TXT and much more</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762000" y="1905000"/>
            <a:ext cx="7696200" cy="993775"/>
          </a:xfrm>
        </p:spPr>
        <p:txBody>
          <a:bodyPr>
            <a:noAutofit/>
          </a:bodyPr>
          <a:lstStyle/>
          <a:p>
            <a:pPr lvl="0" algn="l"/>
            <a:r>
              <a:rPr lang="en-IN" sz="3600" b="1" dirty="0" smtClean="0">
                <a:solidFill>
                  <a:schemeClr val="accent6">
                    <a:lumMod val="75000"/>
                  </a:schemeClr>
                </a:solidFill>
                <a:latin typeface="Georgia" pitchFamily="18" charset="0"/>
              </a:rPr>
              <a:t>URIBL</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85800" y="3276600"/>
            <a:ext cx="7772400" cy="1600200"/>
          </a:xfrm>
        </p:spPr>
        <p:txBody>
          <a:bodyPr>
            <a:normAutofit/>
          </a:bodyPr>
          <a:lstStyle/>
          <a:p>
            <a:pPr algn="l"/>
            <a:r>
              <a:rPr lang="en-IN" sz="2800" b="1" dirty="0" smtClean="0">
                <a:solidFill>
                  <a:schemeClr val="accent5">
                    <a:lumMod val="50000"/>
                  </a:schemeClr>
                </a:solidFill>
              </a:rPr>
              <a:t>URIBL is a domain blacklisting service that lists domains belonging to and being used by spammers. </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685800" y="2130425"/>
            <a:ext cx="7772400" cy="993775"/>
          </a:xfrm>
        </p:spPr>
        <p:txBody>
          <a:bodyPr>
            <a:noAutofit/>
          </a:bodyPr>
          <a:lstStyle/>
          <a:p>
            <a:pPr lvl="0" algn="l"/>
            <a:r>
              <a:rPr lang="en-IN" sz="3600" b="1" dirty="0" smtClean="0">
                <a:solidFill>
                  <a:schemeClr val="accent6">
                    <a:lumMod val="75000"/>
                  </a:schemeClr>
                </a:solidFill>
                <a:latin typeface="Georgia" pitchFamily="18" charset="0"/>
              </a:rPr>
              <a:t>SURBL</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609600" y="3429000"/>
            <a:ext cx="7848600" cy="2286000"/>
          </a:xfrm>
        </p:spPr>
        <p:txBody>
          <a:bodyPr>
            <a:noAutofit/>
          </a:bodyPr>
          <a:lstStyle/>
          <a:p>
            <a:pPr algn="l"/>
            <a:r>
              <a:rPr lang="en-IN" sz="2800" b="1" dirty="0" smtClean="0">
                <a:solidFill>
                  <a:schemeClr val="accent5">
                    <a:lumMod val="50000"/>
                  </a:schemeClr>
                </a:solidFill>
              </a:rPr>
              <a:t>This service integrates with many other databases, and is a great free resource to check on the blacklisting status of domains you may be promoting</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3" name="Title 2"/>
          <p:cNvSpPr>
            <a:spLocks noGrp="1"/>
          </p:cNvSpPr>
          <p:nvPr>
            <p:ph type="ctrTitle"/>
          </p:nvPr>
        </p:nvSpPr>
        <p:spPr>
          <a:xfrm>
            <a:off x="457200" y="1752600"/>
            <a:ext cx="8077200" cy="993775"/>
          </a:xfrm>
        </p:spPr>
        <p:txBody>
          <a:bodyPr>
            <a:noAutofit/>
          </a:bodyPr>
          <a:lstStyle/>
          <a:p>
            <a:pPr lvl="0" algn="l"/>
            <a:r>
              <a:rPr lang="en-IN" sz="3600" b="1" dirty="0" err="1" smtClean="0">
                <a:solidFill>
                  <a:schemeClr val="accent6">
                    <a:lumMod val="75000"/>
                  </a:schemeClr>
                </a:solidFill>
                <a:latin typeface="Georgia" pitchFamily="18" charset="0"/>
              </a:rPr>
              <a:t>SpamCop</a:t>
            </a:r>
            <a:r>
              <a:rPr lang="en-IN" sz="3600" b="1" dirty="0" smtClean="0">
                <a:solidFill>
                  <a:schemeClr val="accent6">
                    <a:lumMod val="75000"/>
                  </a:schemeClr>
                </a:solidFill>
                <a:latin typeface="Georgia" pitchFamily="18" charset="0"/>
              </a:rPr>
              <a:t>: Putting Bad Messages in Email “Jail” </a:t>
            </a:r>
            <a:endParaRPr lang="en-IN" sz="3600" dirty="0">
              <a:solidFill>
                <a:schemeClr val="accent6">
                  <a:lumMod val="75000"/>
                </a:schemeClr>
              </a:solidFill>
              <a:latin typeface="Georgia" pitchFamily="18" charset="0"/>
            </a:endParaRPr>
          </a:p>
        </p:txBody>
      </p:sp>
      <p:sp>
        <p:nvSpPr>
          <p:cNvPr id="4" name="Subtitle 3"/>
          <p:cNvSpPr>
            <a:spLocks noGrp="1"/>
          </p:cNvSpPr>
          <p:nvPr>
            <p:ph type="subTitle" idx="1"/>
          </p:nvPr>
        </p:nvSpPr>
        <p:spPr>
          <a:xfrm>
            <a:off x="457200" y="3200400"/>
            <a:ext cx="8001000" cy="1066800"/>
          </a:xfrm>
        </p:spPr>
        <p:txBody>
          <a:bodyPr>
            <a:normAutofit/>
          </a:bodyPr>
          <a:lstStyle/>
          <a:p>
            <a:pPr algn="l"/>
            <a:r>
              <a:rPr lang="en-IN" sz="2800" b="1" dirty="0" smtClean="0">
                <a:solidFill>
                  <a:schemeClr val="accent5">
                    <a:lumMod val="50000"/>
                  </a:schemeClr>
                </a:solidFill>
              </a:rPr>
              <a:t>Is one of </a:t>
            </a:r>
            <a:r>
              <a:rPr lang="en-IN" sz="2800" b="1" dirty="0" smtClean="0">
                <a:solidFill>
                  <a:schemeClr val="accent5">
                    <a:lumMod val="50000"/>
                  </a:schemeClr>
                </a:solidFill>
              </a:rPr>
              <a:t>the largest blacklist providers </a:t>
            </a:r>
            <a:r>
              <a:rPr lang="en-IN" sz="2800" b="1" dirty="0" smtClean="0">
                <a:solidFill>
                  <a:schemeClr val="accent5">
                    <a:lumMod val="50000"/>
                  </a:schemeClr>
                </a:solidFill>
              </a:rPr>
              <a:t>which </a:t>
            </a:r>
            <a:r>
              <a:rPr lang="en-IN" sz="2800" b="1" dirty="0" smtClean="0">
                <a:solidFill>
                  <a:schemeClr val="accent5">
                    <a:lumMod val="50000"/>
                  </a:schemeClr>
                </a:solidFill>
              </a:rPr>
              <a:t>lists IPs based on feedback from their community</a:t>
            </a:r>
            <a:endParaRPr lang="en-IN" sz="2800" b="1" dirty="0">
              <a:solidFill>
                <a:schemeClr val="accent5">
                  <a:lumMod val="50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1405</TotalTime>
  <Words>291</Words>
  <Application>Microsoft Office PowerPoint</Application>
  <PresentationFormat>On-screen Show (4:3)</PresentationFormat>
  <Paragraphs>27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Slide 1</vt:lpstr>
      <vt:lpstr>Video 7</vt:lpstr>
      <vt:lpstr>Slide 3</vt:lpstr>
      <vt:lpstr>Senderscore.org: Where Do Your IPs Stand?</vt:lpstr>
      <vt:lpstr>Senderbase.org: Check Out Your Mailing Neighbors</vt:lpstr>
      <vt:lpstr>MXToolbox</vt:lpstr>
      <vt:lpstr>URIBL</vt:lpstr>
      <vt:lpstr>SURBL</vt:lpstr>
      <vt:lpstr>SpamCop: Putting Bad Messages in Email “Jail” </vt:lpstr>
      <vt:lpstr>Spamhaus</vt:lpstr>
      <vt:lpstr>Spam Assassin</vt:lpstr>
      <vt:lpstr>Litmus</vt:lpstr>
      <vt:lpstr>Slide 13</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Ashish Nikhanj</dc:creator>
  <cp:lastModifiedBy>Ashish Nikhanj</cp:lastModifiedBy>
  <cp:revision>69</cp:revision>
  <dcterms:created xsi:type="dcterms:W3CDTF">2006-08-16T00:00:00Z</dcterms:created>
  <dcterms:modified xsi:type="dcterms:W3CDTF">2016-10-22T19:01:38Z</dcterms:modified>
</cp:coreProperties>
</file>